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8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62" r:id="rId18"/>
    <p:sldId id="263" r:id="rId19"/>
    <p:sldId id="264" r:id="rId20"/>
    <p:sldId id="260" r:id="rId21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13" d="100"/>
          <a:sy n="113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8T22:37:31.160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8T22:37:31.160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8T22:37:31.160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8T22:37:31.160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99690-A1B4-4631-A843-BC33AAFEB53A}" type="datetimeFigureOut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2022/3/24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93706-78A1-4E82-BB60-80A7D602F484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2596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2.jpg>
</file>

<file path=ppt/media/image2.png>
</file>

<file path=ppt/media/image20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CBC27D5-E943-4688-A3E4-00C0F3344C8A}" type="datetimeFigureOut">
              <a:rPr lang="zh-CN" altLang="en-US" smtClean="0"/>
              <a:pPr/>
              <a:t>2022/3/24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9B6F5C-370E-43A9-8FB2-7FE12A59E29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598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235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4503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3089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9425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4425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7518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72A88EC-3FC3-49E1-943F-D22998C8D931}" type="datetime1">
              <a:rPr lang="zh-CN" altLang="en-US" smtClean="0"/>
              <a:pPr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B1612B-0C64-4480-A7C1-7EC71CA5DCA6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D688B3-E5CC-4AF2-96B0-9E19B59DBF0B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AE9993-1479-43FB-9378-5500D7DA1A95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BD827C9-15D0-42BB-A44D-CA4D7C8B888B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6FEC40-6EB1-4301-B311-7F1B8663B05B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9DBB7E-204F-4FEB-931A-C1A4B7B103BF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A98C9C-4E2F-4F3A-8E98-0BD95B06B95B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长方形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416A9-A7E0-48C2-8FEF-EC172DE2FCF9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1E99B09-C628-416F-930D-AAA3CDFA60E1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037565-F837-48C6-BB28-74904C1126F4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/>
              <a:t>编辑母版文本样式</a:t>
            </a:r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1719EF4-933A-4B98-8ADA-0B9327C04B63}" type="datetime1">
              <a:rPr lang="zh-CN" altLang="en-US" smtClean="0"/>
              <a:t>2022/3/24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comments" Target="../comments/commen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矩形​​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图片 6" descr="数字连接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grpSp>
        <p:nvGrpSpPr>
          <p:cNvPr id="17" name="组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6000">
                <a:solidFill>
                  <a:schemeClr val="bg1"/>
                </a:solidFill>
              </a:rPr>
              <a:t>密码学</a:t>
            </a:r>
            <a:r>
              <a:rPr lang="zh-CN" altLang="en-US" sz="6000" dirty="0">
                <a:solidFill>
                  <a:schemeClr val="bg1"/>
                </a:solidFill>
              </a:rPr>
              <a:t>原理复习</a:t>
            </a:r>
            <a:endParaRPr lang="zh-cn" sz="60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Cryptography REVIEW                                                                                                      19</a:t>
            </a:r>
            <a:r>
              <a:rPr lang="zh-CN" altLang="en-US" dirty="0"/>
              <a:t>级信安</a:t>
            </a:r>
            <a:r>
              <a:rPr lang="en-US" altLang="zh-CN" dirty="0"/>
              <a:t>3</a:t>
            </a:r>
            <a:r>
              <a:rPr lang="zh-CN" altLang="en-US" dirty="0"/>
              <a:t>班</a:t>
            </a:r>
            <a:endParaRPr lang="en-US" dirty="0">
              <a:solidFill>
                <a:srgbClr val="7CEB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仿射密码加解密（单表仿射密码）</a:t>
            </a:r>
            <a:r>
              <a:rPr lang="zh-CN" altLang="en-US" dirty="0">
                <a:sym typeface="Wingdings" panose="05000000000000000000" pitchFamily="2" charset="2"/>
              </a:rPr>
              <a:t>（书课后题</a:t>
            </a:r>
            <a:r>
              <a:rPr lang="en-US" altLang="zh-CN" dirty="0">
                <a:sym typeface="Wingdings" panose="05000000000000000000" pitchFamily="2" charset="2"/>
              </a:rPr>
              <a:t>2.1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97" y="1961723"/>
            <a:ext cx="9619330" cy="461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62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仿射密码加解密（单表仿射密码）</a:t>
            </a:r>
            <a:r>
              <a:rPr lang="zh-CN" altLang="en-US" dirty="0">
                <a:sym typeface="Wingdings" panose="05000000000000000000" pitchFamily="2" charset="2"/>
              </a:rPr>
              <a:t>（书课后题</a:t>
            </a:r>
            <a:r>
              <a:rPr lang="en-US" altLang="zh-CN" dirty="0">
                <a:sym typeface="Wingdings" panose="05000000000000000000" pitchFamily="2" charset="2"/>
              </a:rPr>
              <a:t>2.1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97" y="1961723"/>
            <a:ext cx="9619330" cy="461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58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5.CFB</a:t>
            </a:r>
            <a:r>
              <a:rPr lang="zh-CN" altLang="en-US" dirty="0"/>
              <a:t>、</a:t>
            </a:r>
            <a:r>
              <a:rPr lang="en-US" altLang="zh-CN" dirty="0"/>
              <a:t>OFB</a:t>
            </a:r>
            <a:r>
              <a:rPr lang="zh-CN" altLang="en-US" dirty="0"/>
              <a:t>加解密操作图</a:t>
            </a:r>
            <a:br>
              <a:rPr lang="zh-CN" altLang="en-US" dirty="0"/>
            </a:br>
            <a:r>
              <a:rPr lang="zh-CN" altLang="en-US" dirty="0"/>
              <a:t>书</a:t>
            </a:r>
            <a:r>
              <a:rPr lang="en-US" altLang="zh-CN" dirty="0"/>
              <a:t>75-77</a:t>
            </a:r>
            <a:r>
              <a:rPr lang="zh-CN" altLang="en-US" dirty="0"/>
              <a:t>页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128" y="422475"/>
            <a:ext cx="5704777" cy="623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310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6.RSA</a:t>
            </a:r>
            <a:r>
              <a:rPr lang="zh-CN" altLang="en-US" dirty="0"/>
              <a:t>算法（</a:t>
            </a:r>
            <a:r>
              <a:rPr lang="en-US" altLang="zh-CN" dirty="0"/>
              <a:t>n</a:t>
            </a:r>
            <a:r>
              <a:rPr lang="zh-CN" altLang="en-US" dirty="0"/>
              <a:t>、</a:t>
            </a:r>
            <a:r>
              <a:rPr lang="en-US" altLang="zh-CN" dirty="0"/>
              <a:t>p</a:t>
            </a:r>
            <a:r>
              <a:rPr lang="zh-CN" altLang="en-US" dirty="0"/>
              <a:t>、</a:t>
            </a:r>
            <a:r>
              <a:rPr lang="en-US" altLang="zh-CN" dirty="0"/>
              <a:t>q</a:t>
            </a:r>
            <a:r>
              <a:rPr lang="zh-CN" altLang="en-US" dirty="0"/>
              <a:t>、</a:t>
            </a:r>
            <a:r>
              <a:rPr lang="en-US" altLang="zh-CN" dirty="0"/>
              <a:t>d</a:t>
            </a:r>
            <a:r>
              <a:rPr lang="zh-CN" altLang="en-US" dirty="0"/>
              <a:t>、</a:t>
            </a:r>
            <a:r>
              <a:rPr lang="en-US" altLang="zh-CN" dirty="0"/>
              <a:t>e</a:t>
            </a:r>
            <a:r>
              <a:rPr lang="zh-CN" altLang="en-US" dirty="0"/>
              <a:t>的关系和计算）</a:t>
            </a:r>
            <a:br>
              <a:rPr lang="zh-CN" altLang="en-US" dirty="0"/>
            </a:br>
            <a:r>
              <a:rPr lang="zh-CN" altLang="en-US" dirty="0"/>
              <a:t>例：课本例</a:t>
            </a:r>
            <a:r>
              <a:rPr lang="en-US" altLang="zh-CN" dirty="0"/>
              <a:t>5.5</a:t>
            </a:r>
            <a:r>
              <a:rPr lang="zh-CN" altLang="en-US" dirty="0"/>
              <a:t>（</a:t>
            </a:r>
            <a:r>
              <a:rPr lang="en-US" altLang="zh-CN" dirty="0"/>
              <a:t>91</a:t>
            </a:r>
            <a:r>
              <a:rPr lang="zh-CN" altLang="en-US" dirty="0"/>
              <a:t>页）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492" y="1904615"/>
            <a:ext cx="8162970" cy="486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61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小题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423598" y="2005374"/>
                <a:ext cx="1118721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1.</a:t>
                </a:r>
                <a:r>
                  <a:rPr lang="zh-CN" altLang="en-US" sz="2800" dirty="0"/>
                  <a:t>双重</a:t>
                </a:r>
                <a:r>
                  <a:rPr lang="en-US" altLang="zh-CN" sz="2800" dirty="0"/>
                  <a:t>DES</a:t>
                </a:r>
                <a:r>
                  <a:rPr lang="zh-CN" altLang="en-US" sz="2800" dirty="0"/>
                  <a:t>破译方法：用中途相遇攻击找出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800" i="1"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800" dirty="0"/>
                  <a:t>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b>
                        <m: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598" y="2005374"/>
                <a:ext cx="11187211" cy="523220"/>
              </a:xfrm>
              <a:prstGeom prst="rect">
                <a:avLst/>
              </a:prstGeom>
              <a:blipFill>
                <a:blip r:embed="rId3"/>
                <a:stretch>
                  <a:fillRect l="-1089" t="-12791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/>
          <p:cNvSpPr txBox="1"/>
          <p:nvPr/>
        </p:nvSpPr>
        <p:spPr>
          <a:xfrm>
            <a:off x="423598" y="2591851"/>
            <a:ext cx="1088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2.</a:t>
            </a:r>
            <a:r>
              <a:rPr lang="zh-CN" altLang="en-US" sz="2800" dirty="0"/>
              <a:t>椭圆曲线的单位元：无穷远点 （</a:t>
            </a:r>
            <a:r>
              <a:rPr lang="en-US" altLang="zh-CN" sz="2800" dirty="0"/>
              <a:t>P + O = P</a:t>
            </a:r>
            <a:r>
              <a:rPr lang="zh-CN" altLang="en-US" sz="2800" dirty="0"/>
              <a:t>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23598" y="3178328"/>
            <a:ext cx="10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3.</a:t>
            </a:r>
            <a:r>
              <a:rPr lang="zh-CN" altLang="en-US" sz="2800" dirty="0"/>
              <a:t>重合指数和交互重合指数计算公式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/>
              <p:cNvSpPr txBox="1"/>
              <p:nvPr/>
            </p:nvSpPr>
            <p:spPr>
              <a:xfrm>
                <a:off x="423598" y="3764805"/>
                <a:ext cx="1050511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4.</a:t>
                </a:r>
                <a:r>
                  <a:rPr lang="zh-CN" altLang="en-US" sz="2800" dirty="0"/>
                  <a:t>（选择题）椭圆曲线判别式</a:t>
                </a:r>
                <a14:m>
                  <m:oMath xmlns:m="http://schemas.openxmlformats.org/officeDocument/2006/math">
                    <m:r>
                      <a:rPr lang="zh-CN" altLang="en-US" sz="2800" i="1" dirty="0">
                        <a:latin typeface="Cambria Math" panose="02040503050406030204" pitchFamily="18" charset="0"/>
                      </a:rPr>
                      <m:t>▲</m:t>
                    </m:r>
                    <m:r>
                      <a:rPr lang="en-US" altLang="zh-CN" sz="2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4</m:t>
                    </m:r>
                    <m:sSup>
                      <m:sSupPr>
                        <m:ctrlPr>
                          <a:rPr lang="en-US" altLang="zh-CN" sz="2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8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7</m:t>
                    </m:r>
                    <m:sSup>
                      <m:sSupPr>
                        <m:ctrlPr>
                          <a:rPr lang="en-US" altLang="zh-CN" sz="2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p>
                        <m:r>
                          <a:rPr lang="en-US" altLang="zh-CN" sz="28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zh-CN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zh-CN" sz="2800" dirty="0"/>
                  <a:t>(</a:t>
                </a:r>
                <a:r>
                  <a:rPr lang="zh-CN" altLang="en-US" sz="2800" dirty="0"/>
                  <a:t>非奇异椭圆曲线</a:t>
                </a:r>
                <a:r>
                  <a:rPr lang="en-US" altLang="zh-CN" sz="2800" dirty="0"/>
                  <a:t>)</a:t>
                </a:r>
                <a:endParaRPr lang="zh-CN" altLang="en-US" sz="2800" dirty="0"/>
              </a:p>
            </p:txBody>
          </p:sp>
        </mc:Choice>
        <mc:Fallback xmlns=""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598" y="3764805"/>
                <a:ext cx="10505119" cy="523220"/>
              </a:xfrm>
              <a:prstGeom prst="rect">
                <a:avLst/>
              </a:prstGeom>
              <a:blipFill>
                <a:blip r:embed="rId4"/>
                <a:stretch>
                  <a:fillRect l="-1160" t="-12941" r="-464" b="-32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/>
          <p:cNvSpPr txBox="1"/>
          <p:nvPr/>
        </p:nvSpPr>
        <p:spPr>
          <a:xfrm>
            <a:off x="423598" y="4351282"/>
            <a:ext cx="10474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5.</a:t>
            </a:r>
            <a:r>
              <a:rPr lang="zh-CN" altLang="en-US" sz="2800" dirty="0"/>
              <a:t>加密算法的安全性基于：保密密钥（私钥）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3598" y="4937759"/>
            <a:ext cx="969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6.</a:t>
            </a:r>
            <a:r>
              <a:rPr lang="zh-CN" altLang="en-US" sz="2800" dirty="0"/>
              <a:t>密码学的发展概况</a:t>
            </a:r>
            <a:r>
              <a:rPr lang="en-US" altLang="zh-CN" sz="2800" dirty="0"/>
              <a:t>(</a:t>
            </a:r>
            <a:r>
              <a:rPr lang="zh-CN" altLang="en-US" sz="2800" dirty="0"/>
              <a:t>什么人在什么时间做了什么</a:t>
            </a:r>
            <a:r>
              <a:rPr lang="en-US" altLang="zh-CN" sz="2800" dirty="0"/>
              <a:t>)(</a:t>
            </a:r>
            <a:r>
              <a:rPr lang="zh-CN" altLang="en-US" sz="2800" dirty="0"/>
              <a:t>课本</a:t>
            </a:r>
            <a:r>
              <a:rPr lang="en-US" altLang="zh-CN" sz="2800" dirty="0"/>
              <a:t>1.1)</a:t>
            </a:r>
            <a:endParaRPr lang="zh-CN" altLang="en-US" sz="2800" dirty="0"/>
          </a:p>
        </p:txBody>
      </p:sp>
      <p:sp>
        <p:nvSpPr>
          <p:cNvPr id="4" name="文本框 3"/>
          <p:cNvSpPr txBox="1"/>
          <p:nvPr/>
        </p:nvSpPr>
        <p:spPr>
          <a:xfrm>
            <a:off x="423598" y="5524236"/>
            <a:ext cx="98313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7.</a:t>
            </a:r>
            <a:r>
              <a:rPr lang="zh-CN" altLang="en-US" sz="2800" dirty="0"/>
              <a:t>保密系统模型及相关概念（明文信源、消息、接收者、信道、加密器、解密器、密钥源、用户、对手）（课本</a:t>
            </a:r>
            <a:r>
              <a:rPr lang="en-US" altLang="zh-CN" sz="2800" dirty="0"/>
              <a:t>1.2</a:t>
            </a:r>
            <a:r>
              <a:rPr lang="zh-CN" altLang="en-US" sz="2800" dirty="0"/>
              <a:t>、</a:t>
            </a:r>
            <a:r>
              <a:rPr lang="en-US" altLang="zh-CN" sz="2800" dirty="0"/>
              <a:t>3.1</a:t>
            </a:r>
            <a:r>
              <a:rPr lang="zh-CN" altLang="en-US" sz="28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463360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小题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3598" y="2156723"/>
            <a:ext cx="111872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8.</a:t>
            </a:r>
            <a:r>
              <a:rPr lang="zh-CN" altLang="en-US" sz="2800" dirty="0"/>
              <a:t>密码体制组成：明文空间</a:t>
            </a:r>
            <a:r>
              <a:rPr lang="en-US" altLang="zh-CN" sz="2800" dirty="0"/>
              <a:t>M</a:t>
            </a:r>
            <a:r>
              <a:rPr lang="zh-CN" altLang="en-US" sz="2800" dirty="0"/>
              <a:t>、密文空间</a:t>
            </a:r>
            <a:r>
              <a:rPr lang="en-US" altLang="zh-CN" sz="2800" dirty="0"/>
              <a:t>C</a:t>
            </a:r>
            <a:r>
              <a:rPr lang="zh-CN" altLang="en-US" sz="2800" dirty="0"/>
              <a:t>、密钥空间</a:t>
            </a:r>
            <a:r>
              <a:rPr lang="en-US" altLang="zh-CN" sz="2800" dirty="0"/>
              <a:t>K</a:t>
            </a:r>
            <a:r>
              <a:rPr lang="zh-CN" altLang="en-US" sz="2800" dirty="0"/>
              <a:t>、加密算法</a:t>
            </a:r>
            <a:r>
              <a:rPr lang="en-US" altLang="zh-CN" sz="2800" dirty="0"/>
              <a:t>E</a:t>
            </a:r>
            <a:r>
              <a:rPr lang="zh-CN" altLang="en-US" sz="2800" dirty="0"/>
              <a:t>、解密算法</a:t>
            </a:r>
            <a:r>
              <a:rPr lang="en-US" altLang="zh-CN" sz="2800" dirty="0"/>
              <a:t>D(</a:t>
            </a:r>
            <a:r>
              <a:rPr lang="zh-CN" altLang="en-US" sz="2800" dirty="0"/>
              <a:t>课本</a:t>
            </a:r>
            <a:r>
              <a:rPr lang="en-US" altLang="zh-CN" sz="2800" dirty="0"/>
              <a:t>1.3)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423598" y="3061835"/>
            <a:ext cx="108897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9.</a:t>
            </a:r>
            <a:r>
              <a:rPr lang="zh-CN" altLang="en-US" sz="2800" dirty="0"/>
              <a:t>唯密文攻击、已知明文攻击、选择明文攻击、选择密文攻击强度依次递增</a:t>
            </a:r>
            <a:r>
              <a:rPr lang="en-US" altLang="zh-CN" sz="2800" dirty="0"/>
              <a:t>(</a:t>
            </a:r>
            <a:r>
              <a:rPr lang="zh-CN" altLang="en-US" sz="2800" dirty="0"/>
              <a:t>课本</a:t>
            </a:r>
            <a:r>
              <a:rPr lang="en-US" altLang="zh-CN" sz="2800" dirty="0"/>
              <a:t>1.4)</a:t>
            </a:r>
            <a:endParaRPr lang="zh-CN" altLang="en-US" sz="2800" dirty="0"/>
          </a:p>
        </p:txBody>
      </p:sp>
      <p:sp>
        <p:nvSpPr>
          <p:cNvPr id="8" name="文本框 7"/>
          <p:cNvSpPr txBox="1"/>
          <p:nvPr/>
        </p:nvSpPr>
        <p:spPr>
          <a:xfrm>
            <a:off x="393088" y="3984508"/>
            <a:ext cx="10505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10.</a:t>
            </a:r>
            <a:r>
              <a:rPr lang="zh-CN" altLang="en-US" sz="2800" dirty="0"/>
              <a:t>对称密码、非对称密码区别（加解密的密钥是否是同一个）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08342" y="4507728"/>
            <a:ext cx="10474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11.</a:t>
            </a:r>
            <a:r>
              <a:rPr lang="zh-CN" altLang="en-US" sz="2800" dirty="0"/>
              <a:t>密码体制安全性有（</a:t>
            </a:r>
            <a:r>
              <a:rPr lang="en-US" altLang="zh-CN" sz="2800" dirty="0"/>
              <a:t>1</a:t>
            </a:r>
            <a:r>
              <a:rPr lang="zh-CN" altLang="en-US" sz="2800" dirty="0"/>
              <a:t>）计算安全性（</a:t>
            </a:r>
            <a:r>
              <a:rPr lang="en-US" altLang="zh-CN" sz="2800" dirty="0"/>
              <a:t>2</a:t>
            </a:r>
            <a:r>
              <a:rPr lang="zh-CN" altLang="en-US" sz="2800" dirty="0"/>
              <a:t>）可证明安全性（</a:t>
            </a:r>
            <a:r>
              <a:rPr lang="en-US" altLang="zh-CN" sz="2800" dirty="0"/>
              <a:t>3</a:t>
            </a:r>
            <a:r>
              <a:rPr lang="zh-CN" altLang="en-US" sz="2800" dirty="0"/>
              <a:t>）无条件安全性</a:t>
            </a:r>
            <a:r>
              <a:rPr lang="en-US" altLang="zh-CN" sz="2800" dirty="0"/>
              <a:t>(</a:t>
            </a:r>
            <a:r>
              <a:rPr lang="zh-CN" altLang="en-US" sz="2800" dirty="0"/>
              <a:t>课本</a:t>
            </a:r>
            <a:r>
              <a:rPr lang="en-US" altLang="zh-CN" sz="2800" dirty="0"/>
              <a:t>1.5)</a:t>
            </a:r>
            <a:endParaRPr lang="zh-CN" altLang="en-US" sz="2800" dirty="0"/>
          </a:p>
        </p:txBody>
      </p:sp>
      <p:sp>
        <p:nvSpPr>
          <p:cNvPr id="10" name="文本框 9"/>
          <p:cNvSpPr txBox="1"/>
          <p:nvPr/>
        </p:nvSpPr>
        <p:spPr>
          <a:xfrm>
            <a:off x="393086" y="5461835"/>
            <a:ext cx="969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12.</a:t>
            </a:r>
            <a:r>
              <a:rPr lang="zh-CN" altLang="en-US" sz="2800" dirty="0"/>
              <a:t>乘法密码体制概念（书</a:t>
            </a:r>
            <a:r>
              <a:rPr lang="en-US" altLang="zh-CN" sz="2800" dirty="0"/>
              <a:t>3.5</a:t>
            </a:r>
            <a:r>
              <a:rPr lang="zh-CN" altLang="en-US" sz="2800" dirty="0"/>
              <a:t>节）</a:t>
            </a:r>
          </a:p>
        </p:txBody>
      </p:sp>
    </p:spTree>
    <p:extLst>
      <p:ext uri="{BB962C8B-B14F-4D97-AF65-F5344CB8AC3E}">
        <p14:creationId xmlns:p14="http://schemas.microsoft.com/office/powerpoint/2010/main" val="2620213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小题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3598" y="2156723"/>
            <a:ext cx="1118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13.</a:t>
            </a:r>
            <a:r>
              <a:rPr lang="zh-CN" altLang="en-US" sz="2800" dirty="0"/>
              <a:t>扩散与混淆的区别（书</a:t>
            </a:r>
            <a:r>
              <a:rPr lang="en-US" altLang="zh-CN" sz="2800" dirty="0"/>
              <a:t>46</a:t>
            </a:r>
            <a:r>
              <a:rPr lang="zh-CN" altLang="en-US" sz="2800" dirty="0"/>
              <a:t>页）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23598" y="2759223"/>
            <a:ext cx="108897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14.</a:t>
            </a:r>
            <a:r>
              <a:rPr lang="zh-CN" altLang="en-US" sz="2800" dirty="0"/>
              <a:t>椭圆曲线上的公钥密码体制的安全性基于：椭圆曲线上的离散对数问题的难解性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3598" y="3713330"/>
            <a:ext cx="10474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15.EIGamal</a:t>
            </a:r>
            <a:r>
              <a:rPr lang="zh-CN" altLang="en-US" sz="2800" dirty="0"/>
              <a:t>公钥密码体制加解密过程（书</a:t>
            </a:r>
            <a:r>
              <a:rPr lang="en-US" altLang="zh-CN" sz="2800" dirty="0"/>
              <a:t>110-111</a:t>
            </a:r>
            <a:r>
              <a:rPr lang="zh-CN" altLang="en-US" sz="2800" dirty="0"/>
              <a:t>页）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598" y="4236550"/>
            <a:ext cx="10436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16.DES</a:t>
            </a:r>
            <a:r>
              <a:rPr lang="zh-CN" altLang="en-US" sz="2800" dirty="0"/>
              <a:t>整个过程（书</a:t>
            </a:r>
            <a:r>
              <a:rPr lang="en-US" altLang="zh-CN" sz="2800" dirty="0"/>
              <a:t>4.3</a:t>
            </a:r>
            <a:r>
              <a:rPr lang="zh-CN" altLang="en-US" sz="2800" dirty="0"/>
              <a:t>节）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42517" y="4759770"/>
            <a:ext cx="10436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17.DES</a:t>
            </a:r>
            <a:r>
              <a:rPr lang="zh-CN" altLang="en-US" sz="2800" dirty="0"/>
              <a:t>与</a:t>
            </a:r>
            <a:r>
              <a:rPr lang="en-US" altLang="zh-CN" sz="2800" dirty="0"/>
              <a:t>AES</a:t>
            </a:r>
            <a:r>
              <a:rPr lang="zh-CN" altLang="en-US" sz="2800" dirty="0"/>
              <a:t>的区别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42517" y="5282990"/>
            <a:ext cx="10436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18.</a:t>
            </a:r>
            <a:r>
              <a:rPr lang="zh-CN" altLang="en-US" sz="2800" dirty="0"/>
              <a:t>思政题</a:t>
            </a:r>
          </a:p>
        </p:txBody>
      </p:sp>
    </p:spTree>
    <p:extLst>
      <p:ext uri="{BB962C8B-B14F-4D97-AF65-F5344CB8AC3E}">
        <p14:creationId xmlns:p14="http://schemas.microsoft.com/office/powerpoint/2010/main" val="569298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矩形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 descr="数字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2164278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zh-cn" sz="54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</a:t>
            </a:r>
            <a:r>
              <a:rPr lang="zh-CN" altLang="en-US" sz="54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大家</a:t>
            </a:r>
            <a:endParaRPr lang="zh-cn" sz="540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endParaRPr 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4" name="组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矩形​​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矩形​​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大题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3598" y="2156723"/>
            <a:ext cx="11187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大数幂乘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23598" y="2743200"/>
            <a:ext cx="1088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2.</a:t>
            </a:r>
            <a:r>
              <a:rPr lang="zh-CN" altLang="en-US" sz="2800" dirty="0"/>
              <a:t>计算明文</a:t>
            </a:r>
            <a:r>
              <a:rPr lang="en-US" altLang="zh-CN" sz="2800" dirty="0"/>
              <a:t>M</a:t>
            </a:r>
            <a:r>
              <a:rPr lang="zh-CN" altLang="en-US" sz="2800" dirty="0"/>
              <a:t>、密文</a:t>
            </a:r>
            <a:r>
              <a:rPr lang="en-US" altLang="zh-CN" sz="2800" dirty="0"/>
              <a:t>C</a:t>
            </a:r>
            <a:r>
              <a:rPr lang="zh-CN" altLang="en-US" sz="2800" dirty="0"/>
              <a:t>、密钥</a:t>
            </a:r>
            <a:r>
              <a:rPr lang="en-US" altLang="zh-CN" sz="2800" dirty="0"/>
              <a:t>K</a:t>
            </a:r>
            <a:r>
              <a:rPr lang="zh-CN" altLang="en-US" sz="2800" dirty="0"/>
              <a:t>的熵</a:t>
            </a:r>
            <a:r>
              <a:rPr lang="en-US" altLang="zh-CN" sz="2800" dirty="0"/>
              <a:t>H(M)</a:t>
            </a:r>
            <a:r>
              <a:rPr lang="zh-CN" altLang="en-US" sz="2800" dirty="0"/>
              <a:t>、</a:t>
            </a:r>
            <a:r>
              <a:rPr lang="en-US" altLang="zh-CN" sz="2800" dirty="0"/>
              <a:t>H(C)</a:t>
            </a:r>
            <a:r>
              <a:rPr lang="zh-CN" altLang="en-US" sz="2800" dirty="0"/>
              <a:t>、</a:t>
            </a:r>
            <a:r>
              <a:rPr lang="en-US" altLang="zh-CN" sz="2800" dirty="0"/>
              <a:t>H(K)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423598" y="3329677"/>
            <a:ext cx="10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3.Hill</a:t>
            </a:r>
            <a:r>
              <a:rPr lang="zh-CN" altLang="en-US" sz="2800" dirty="0"/>
              <a:t>体制加解密（</a:t>
            </a:r>
            <a:r>
              <a:rPr lang="en-US" altLang="zh-CN" sz="2800" dirty="0"/>
              <a:t>M</a:t>
            </a:r>
            <a:r>
              <a:rPr lang="zh-CN" altLang="en-US" sz="2800" dirty="0"/>
              <a:t>，</a:t>
            </a:r>
            <a:r>
              <a:rPr lang="en-US" altLang="zh-CN" sz="2800" dirty="0"/>
              <a:t>C</a:t>
            </a:r>
            <a:r>
              <a:rPr lang="zh-CN" altLang="en-US" sz="2800" dirty="0"/>
              <a:t>，</a:t>
            </a:r>
            <a:r>
              <a:rPr lang="en-US" altLang="zh-CN" sz="2800" dirty="0"/>
              <a:t>K</a:t>
            </a:r>
            <a:r>
              <a:rPr lang="zh-CN" altLang="en-US" sz="2800" dirty="0"/>
              <a:t>已知任二求剩一）（</a:t>
            </a:r>
            <a:r>
              <a:rPr lang="en-US" altLang="zh-CN" sz="2800" dirty="0"/>
              <a:t>A~Z</a:t>
            </a:r>
            <a:r>
              <a:rPr lang="zh-CN" altLang="en-US" sz="2800" dirty="0"/>
              <a:t>：</a:t>
            </a:r>
            <a:r>
              <a:rPr lang="en-US" altLang="zh-CN" sz="2800" dirty="0"/>
              <a:t>0~25</a:t>
            </a:r>
            <a:r>
              <a:rPr lang="zh-CN" altLang="en-US" sz="2800" dirty="0"/>
              <a:t>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23598" y="3916154"/>
            <a:ext cx="10505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4.</a:t>
            </a:r>
            <a:r>
              <a:rPr lang="zh-CN" altLang="en-US" sz="2800" dirty="0"/>
              <a:t>仿射密码加解密（广义仿射密码</a:t>
            </a:r>
            <a:r>
              <a:rPr lang="en-US" altLang="zh-CN" sz="2800" dirty="0"/>
              <a:t>/</a:t>
            </a:r>
            <a:r>
              <a:rPr lang="zh-CN" altLang="en-US" sz="2800" dirty="0"/>
              <a:t>单表仿射密码）</a:t>
            </a:r>
          </a:p>
          <a:p>
            <a:endParaRPr lang="zh-CN" altLang="en-US" sz="2800" dirty="0"/>
          </a:p>
        </p:txBody>
      </p:sp>
      <p:sp>
        <p:nvSpPr>
          <p:cNvPr id="9" name="文本框 8"/>
          <p:cNvSpPr txBox="1"/>
          <p:nvPr/>
        </p:nvSpPr>
        <p:spPr>
          <a:xfrm>
            <a:off x="423598" y="4502631"/>
            <a:ext cx="10474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5.</a:t>
            </a:r>
            <a:r>
              <a:rPr lang="zh-CN" altLang="en-US" sz="2800" dirty="0"/>
              <a:t>画</a:t>
            </a:r>
            <a:r>
              <a:rPr lang="en-US" altLang="zh-CN" sz="2800" dirty="0"/>
              <a:t>CFB</a:t>
            </a:r>
            <a:r>
              <a:rPr lang="zh-CN" altLang="en-US" sz="2800" dirty="0"/>
              <a:t>、</a:t>
            </a:r>
            <a:r>
              <a:rPr lang="en-US" altLang="zh-CN" sz="2800" dirty="0"/>
              <a:t>OFB</a:t>
            </a:r>
            <a:r>
              <a:rPr lang="zh-CN" altLang="en-US" sz="2800" dirty="0"/>
              <a:t>加解密操作图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23598" y="5089108"/>
            <a:ext cx="969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6.RSA</a:t>
            </a:r>
            <a:r>
              <a:rPr lang="zh-CN" altLang="en-US" sz="2800" dirty="0"/>
              <a:t>算法（</a:t>
            </a:r>
            <a:r>
              <a:rPr lang="en-US" altLang="zh-CN" sz="2800" dirty="0"/>
              <a:t>n</a:t>
            </a:r>
            <a:r>
              <a:rPr lang="zh-CN" altLang="en-US" sz="2800" dirty="0"/>
              <a:t>、</a:t>
            </a:r>
            <a:r>
              <a:rPr lang="en-US" altLang="zh-CN" sz="2800" dirty="0"/>
              <a:t>p</a:t>
            </a:r>
            <a:r>
              <a:rPr lang="zh-CN" altLang="en-US" sz="2800" dirty="0"/>
              <a:t>、</a:t>
            </a:r>
            <a:r>
              <a:rPr lang="en-US" altLang="zh-CN" sz="2800" dirty="0"/>
              <a:t>q</a:t>
            </a:r>
            <a:r>
              <a:rPr lang="zh-CN" altLang="en-US" sz="2800" dirty="0"/>
              <a:t>、</a:t>
            </a:r>
            <a:r>
              <a:rPr lang="en-US" altLang="zh-CN" sz="2800" dirty="0"/>
              <a:t>d</a:t>
            </a:r>
            <a:r>
              <a:rPr lang="zh-CN" altLang="en-US" sz="2800" dirty="0"/>
              <a:t>、</a:t>
            </a:r>
            <a:r>
              <a:rPr lang="en-US" altLang="zh-CN" sz="2800" dirty="0"/>
              <a:t>e</a:t>
            </a:r>
            <a:r>
              <a:rPr lang="zh-CN" altLang="en-US" sz="2800" dirty="0"/>
              <a:t>的关系和计算）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593805" y="750438"/>
                <a:ext cx="1102961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</a:rPr>
                  <a:t>1.</a:t>
                </a:r>
                <a:r>
                  <a:rPr lang="zh-CN" altLang="en-US" sz="2800" dirty="0">
                    <a:solidFill>
                      <a:schemeClr val="bg1"/>
                    </a:solidFill>
                  </a:rPr>
                  <a:t>大数幂乘</a:t>
                </a:r>
                <a:endParaRPr lang="en-US" altLang="zh-CN" sz="2800" dirty="0">
                  <a:solidFill>
                    <a:schemeClr val="bg1"/>
                  </a:solidFill>
                </a:endParaRPr>
              </a:p>
              <a:p>
                <a:r>
                  <a:rPr lang="zh-CN" altLang="en-US" sz="2800" dirty="0">
                    <a:solidFill>
                      <a:schemeClr val="bg1"/>
                    </a:solidFill>
                  </a:rPr>
                  <a:t>例：（书课后题</a:t>
                </a:r>
                <a:r>
                  <a:rPr lang="en-US" altLang="zh-CN" sz="2800" dirty="0">
                    <a:solidFill>
                      <a:schemeClr val="bg1"/>
                    </a:solidFill>
                  </a:rPr>
                  <a:t>5.6</a:t>
                </a:r>
                <a:r>
                  <a:rPr lang="zh-CN" altLang="en-US" sz="2800" dirty="0">
                    <a:solidFill>
                      <a:schemeClr val="bg1"/>
                    </a:solidFill>
                  </a:rPr>
                  <a:t>）利用</a:t>
                </a:r>
                <a:r>
                  <a:rPr lang="en-US" altLang="zh-CN" sz="2800" dirty="0">
                    <a:solidFill>
                      <a:schemeClr val="bg1"/>
                    </a:solidFill>
                  </a:rPr>
                  <a:t>Fermat</a:t>
                </a:r>
                <a:r>
                  <a:rPr lang="zh-CN" altLang="en-US" sz="2800" dirty="0">
                    <a:solidFill>
                      <a:schemeClr val="bg1"/>
                    </a:solidFill>
                  </a:rPr>
                  <a:t>定理计算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altLang="zh-CN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11</m:t>
                    </m:r>
                  </m:oMath>
                </a14:m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805" y="750438"/>
                <a:ext cx="11029616" cy="954107"/>
              </a:xfrm>
              <a:prstGeom prst="rect">
                <a:avLst/>
              </a:prstGeom>
              <a:blipFill>
                <a:blip r:embed="rId2"/>
                <a:stretch>
                  <a:fillRect l="-1105" t="-6369" b="-165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281" y="1900039"/>
            <a:ext cx="6232633" cy="467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442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计算熵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3.1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863" y="1986146"/>
            <a:ext cx="8050275" cy="457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1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计算熵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3.1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57" y="2103326"/>
            <a:ext cx="9204483" cy="400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9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计算熵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3.1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707" y="1886216"/>
            <a:ext cx="8126573" cy="475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25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42845" y="729658"/>
            <a:ext cx="11106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3.Hill</a:t>
            </a:r>
            <a:r>
              <a:rPr lang="zh-CN" altLang="en-US" sz="2800" dirty="0">
                <a:solidFill>
                  <a:schemeClr val="bg1"/>
                </a:solidFill>
              </a:rPr>
              <a:t>加解密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例：（书课后题</a:t>
            </a:r>
            <a:r>
              <a:rPr lang="en-US" altLang="zh-CN" sz="2800" dirty="0">
                <a:solidFill>
                  <a:schemeClr val="bg1"/>
                </a:solidFill>
              </a:rPr>
              <a:t>2.6</a:t>
            </a:r>
            <a:r>
              <a:rPr lang="zh-CN" altLang="en-US" sz="2800" dirty="0">
                <a:solidFill>
                  <a:schemeClr val="bg1"/>
                </a:solidFill>
              </a:rPr>
              <a:t>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454813" y="2951305"/>
                <a:ext cx="1106796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/>
                  <a:t>设英文字母</a:t>
                </a:r>
                <a:r>
                  <a:rPr lang="en-US" altLang="zh-CN" sz="3200" dirty="0"/>
                  <a:t>A,B,C,…</a:t>
                </a:r>
                <a:r>
                  <a:rPr lang="zh-CN" altLang="en-US" sz="3200" dirty="0"/>
                  <a:t>，</a:t>
                </a:r>
                <a:r>
                  <a:rPr lang="en-US" altLang="zh-CN" sz="3200" dirty="0"/>
                  <a:t>Z</a:t>
                </a:r>
                <a:r>
                  <a:rPr lang="zh-CN" altLang="en-US" sz="3200" dirty="0"/>
                  <a:t>分别编码为</a:t>
                </a:r>
                <a:r>
                  <a:rPr lang="en-US" altLang="zh-CN" sz="3200" dirty="0"/>
                  <a:t>0,1,2,…,25</a:t>
                </a:r>
                <a:r>
                  <a:rPr lang="zh-CN" altLang="en-US" sz="3200" dirty="0"/>
                  <a:t>。已知</a:t>
                </a:r>
                <a:r>
                  <a:rPr lang="en-US" altLang="zh-CN" sz="3200" dirty="0"/>
                  <a:t>Hill</a:t>
                </a:r>
                <a:r>
                  <a:rPr lang="zh-CN" altLang="en-US" sz="3200" dirty="0"/>
                  <a:t>密码中明文分组长度为</a:t>
                </a:r>
                <a:r>
                  <a:rPr lang="en-US" altLang="zh-CN" sz="3200" dirty="0"/>
                  <a:t>2</a:t>
                </a:r>
                <a:r>
                  <a:rPr lang="zh-CN" altLang="en-US" sz="3200" dirty="0"/>
                  <a:t>，密钥</a:t>
                </a:r>
                <a:r>
                  <a:rPr lang="en-US" altLang="zh-CN" sz="3200" dirty="0"/>
                  <a:t>K</a:t>
                </a:r>
                <a:r>
                  <a:rPr lang="zh-CN" altLang="en-US" sz="3200" dirty="0"/>
                  <a:t>是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3200" i="1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US" altLang="zh-CN" sz="32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320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r>
                      <a:rPr lang="zh-CN" altLang="en-US" sz="3200" i="1">
                        <a:latin typeface="Cambria Math" panose="02040503050406030204" pitchFamily="18" charset="0"/>
                      </a:rPr>
                      <m:t>上</m:t>
                    </m:r>
                  </m:oMath>
                </a14:m>
                <a:r>
                  <a:rPr lang="zh-CN" altLang="en-US" sz="3200" dirty="0"/>
                  <a:t>的一个二阶可逆方阵。假设明文</a:t>
                </a:r>
                <a:r>
                  <a:rPr lang="en-US" altLang="zh-CN" sz="3200" dirty="0"/>
                  <a:t>FRIDAY</a:t>
                </a:r>
                <a:r>
                  <a:rPr lang="zh-CN" altLang="en-US" sz="3200" dirty="0"/>
                  <a:t>所对应的密文为</a:t>
                </a:r>
                <a:r>
                  <a:rPr lang="en-US" altLang="zh-CN" sz="3200" dirty="0"/>
                  <a:t>PQCFKU</a:t>
                </a:r>
                <a:r>
                  <a:rPr lang="zh-CN" altLang="en-US" sz="3200" dirty="0"/>
                  <a:t>，试求密钥</a:t>
                </a:r>
                <a:r>
                  <a:rPr lang="en-US" altLang="zh-CN" sz="3200" dirty="0"/>
                  <a:t>K</a:t>
                </a:r>
                <a:r>
                  <a:rPr lang="zh-CN" altLang="en-US" sz="3200" dirty="0"/>
                  <a:t>。</a:t>
                </a: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813" y="2951305"/>
                <a:ext cx="11067964" cy="1569660"/>
              </a:xfrm>
              <a:prstGeom prst="rect">
                <a:avLst/>
              </a:prstGeom>
              <a:blipFill>
                <a:blip r:embed="rId2"/>
                <a:stretch>
                  <a:fillRect l="-1433" t="-5039" r="-826" b="-1162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8702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3.Hill</a:t>
            </a:r>
            <a:r>
              <a:rPr lang="zh-CN" altLang="en-US" dirty="0"/>
              <a:t>加解密</a:t>
            </a:r>
            <a:br>
              <a:rPr lang="en-US" altLang="zh-CN" dirty="0"/>
            </a:br>
            <a:r>
              <a:rPr lang="zh-CN" altLang="en-US" dirty="0"/>
              <a:t>例：（书课后题</a:t>
            </a:r>
            <a:r>
              <a:rPr lang="en-US" altLang="zh-CN" dirty="0"/>
              <a:t>2.6</a:t>
            </a:r>
            <a:r>
              <a:rPr lang="zh-CN" altLang="en-US" dirty="0"/>
              <a:t>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223" y="1968558"/>
            <a:ext cx="5792155" cy="461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03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仿射密码加解密（单表仿射密码）</a:t>
            </a:r>
            <a:r>
              <a:rPr lang="zh-CN" altLang="en-US" dirty="0">
                <a:sym typeface="Wingdings" panose="05000000000000000000" pitchFamily="2" charset="2"/>
              </a:rPr>
              <a:t>（书课后题</a:t>
            </a:r>
            <a:r>
              <a:rPr lang="en-US" altLang="zh-CN" dirty="0">
                <a:sym typeface="Wingdings" panose="05000000000000000000" pitchFamily="2" charset="2"/>
              </a:rPr>
              <a:t>2.1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br>
              <a:rPr lang="en-US" altLang="zh-CN" dirty="0"/>
            </a:br>
            <a:r>
              <a:rPr lang="zh-CN" altLang="en-US" dirty="0"/>
              <a:t>例</a:t>
            </a:r>
            <a:r>
              <a:rPr lang="zh-CN" altLang="en-US" dirty="0">
                <a:sym typeface="Wingdings" panose="05000000000000000000" pitchFamily="2" charset="2"/>
              </a:rPr>
              <a:t>：（书课后题</a:t>
            </a:r>
            <a:r>
              <a:rPr lang="en-US" altLang="zh-CN" dirty="0">
                <a:sym typeface="Wingdings" panose="05000000000000000000" pitchFamily="2" charset="2"/>
              </a:rPr>
              <a:t>2.2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02" y="2753606"/>
            <a:ext cx="11629598" cy="19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16681"/>
      </p:ext>
    </p:extLst>
  </p:cSld>
  <p:clrMapOvr>
    <a:masterClrMapping/>
  </p:clrMapOvr>
</p:sld>
</file>

<file path=ppt/theme/theme1.xml><?xml version="1.0" encoding="utf-8"?>
<a:theme xmlns:a="http://schemas.openxmlformats.org/drawingml/2006/main" name="红利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技术红利设计</Template>
  <TotalTime>0</TotalTime>
  <Words>707</Words>
  <Application>Microsoft Office PowerPoint</Application>
  <PresentationFormat>宽屏</PresentationFormat>
  <Paragraphs>52</Paragraphs>
  <Slides>17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Microsoft YaHei UI</vt:lpstr>
      <vt:lpstr>Cambria Math</vt:lpstr>
      <vt:lpstr>Gill Sans MT</vt:lpstr>
      <vt:lpstr>Wingdings 2</vt:lpstr>
      <vt:lpstr>红利</vt:lpstr>
      <vt:lpstr>密码学原理复习</vt:lpstr>
      <vt:lpstr>大题</vt:lpstr>
      <vt:lpstr>PowerPoint 演示文稿</vt:lpstr>
      <vt:lpstr>2.计算熵 例：（书课后题3.1）</vt:lpstr>
      <vt:lpstr>2.计算熵 例：（书课后题3.1）</vt:lpstr>
      <vt:lpstr>2.计算熵 例：（书课后题3.1）</vt:lpstr>
      <vt:lpstr> </vt:lpstr>
      <vt:lpstr>3.Hill加解密 例：（书课后题2.6）</vt:lpstr>
      <vt:lpstr>4.仿射密码加解密（单表仿射密码）（书课后题2.1、2.2） 例：（书课后题2.2）</vt:lpstr>
      <vt:lpstr>4.仿射密码加解密（单表仿射密码）（书课后题2.1、2.2） 例：（书课后题2.2）</vt:lpstr>
      <vt:lpstr>4.仿射密码加解密（单表仿射密码）（书课后题2.1、2.2） 例：（书课后题2.2）</vt:lpstr>
      <vt:lpstr>5.CFB、OFB加解密操作图 书75-77页</vt:lpstr>
      <vt:lpstr>6.RSA算法（n、p、q、d、e的关系和计算） 例：课本例5.5（91页）</vt:lpstr>
      <vt:lpstr>小题</vt:lpstr>
      <vt:lpstr>小题</vt:lpstr>
      <vt:lpstr>小题</vt:lpstr>
      <vt:lpstr>谢谢大家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2021-06-18T14:31:22Z</dcterms:created>
  <dcterms:modified xsi:type="dcterms:W3CDTF">2022-03-24T08:09:05Z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